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5" r:id="rId4"/>
  </p:sldMasterIdLst>
  <p:notesMasterIdLst>
    <p:notesMasterId r:id="rId9"/>
  </p:notesMasterIdLst>
  <p:sldIdLst>
    <p:sldId id="338" r:id="rId5"/>
    <p:sldId id="433" r:id="rId6"/>
    <p:sldId id="434" r:id="rId7"/>
    <p:sldId id="435" r:id="rId8"/>
    <p:sldId id="454" r:id="rId10"/>
  </p:sldIdLst>
  <p:sldSz cx="12192000" cy="6858000"/>
  <p:notesSz cx="6794500" cy="99314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峰 郭" initials="峰" lastIdx="1" clrIdx="0"/>
  <p:cmAuthor id="2" name="Administra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108" y="-354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2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152" cy="498279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8472" y="0"/>
            <a:ext cx="2944152" cy="498279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20" y="4779337"/>
            <a:ext cx="5435357" cy="3910368"/>
          </a:xfrm>
          <a:prstGeom prst="rect">
            <a:avLst/>
          </a:prstGeom>
        </p:spPr>
        <p:txBody>
          <a:bodyPr vert="horz" lIns="88203" tIns="44102" rIns="88203" bIns="4410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2814"/>
            <a:ext cx="2944152" cy="498278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8472" y="9432814"/>
            <a:ext cx="2944152" cy="498278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7887" cy="33528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DejaVu Sans" panose="020B0603030804020204" charset="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DejaVu Sans" panose="020B0603030804020204" charset="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DejaVu Sans" panose="020B0603030804020204" charset="2"/>
              </a:rPr>
            </a:fld>
            <a:endParaRPr lang="zh-CN" altLang="en-US" dirty="0">
              <a:latin typeface="DejaVu Sans" panose="020B0603030804020204" charset="2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685801"/>
            <a:ext cx="9855200" cy="563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5"/>
            <a:ext cx="2844800" cy="320675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00805"/>
            <a:ext cx="3860800" cy="320675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1" y="6400805"/>
            <a:ext cx="2844800" cy="320675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/>
    </mc:Choice>
    <mc:Fallback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1582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1582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DejaVu Sans" panose="020B0603030804020204" charset="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DejaVu Sans" panose="020B0603030804020204" charset="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DejaVu Sans" panose="020B0603030804020204" charset="2"/>
              </a:rPr>
            </a:fld>
            <a:endParaRPr lang="zh-CN" altLang="en-US" dirty="0">
              <a:latin typeface="DejaVu Sans" panose="020B0603030804020204" charset="2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4" Type="http://schemas.openxmlformats.org/officeDocument/2006/relationships/image" Target="../media/image3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panose="02000000000000000000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panose="02000000000000000000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panose="02000000000000000000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panose="02000000000000000000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panose="02000000000000000000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panose="02000000000000000000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panose="02000000000000000000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panose="02000000000000000000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434340" cy="883920"/>
          </a:xfrm>
          <a:prstGeom prst="rect">
            <a:avLst/>
          </a:prstGeom>
        </p:spPr>
      </p:pic>
      <p:pic>
        <p:nvPicPr>
          <p:cNvPr id="7" name="图片 6" descr="爱晚红枫-logo-02"/>
          <p:cNvPicPr>
            <a:picLocks noChangeAspect="1"/>
          </p:cNvPicPr>
          <p:nvPr/>
        </p:nvPicPr>
        <p:blipFill>
          <a:blip r:embed="rId14" cstate="print"/>
          <a:srcRect t="28559" b="26774"/>
          <a:stretch>
            <a:fillRect/>
          </a:stretch>
        </p:blipFill>
        <p:spPr>
          <a:xfrm>
            <a:off x="10085705" y="248285"/>
            <a:ext cx="1806575" cy="6356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flipH="1">
            <a:off x="425967" y="901245"/>
            <a:ext cx="11213836" cy="377468"/>
            <a:chOff x="-15557347" y="4912129"/>
            <a:chExt cx="23880699" cy="852084"/>
          </a:xfrm>
        </p:grpSpPr>
        <p:sp>
          <p:nvSpPr>
            <p:cNvPr id="10" name="菱形 58"/>
            <p:cNvSpPr>
              <a:spLocks noChangeArrowheads="1"/>
            </p:cNvSpPr>
            <p:nvPr/>
          </p:nvSpPr>
          <p:spPr bwMode="auto">
            <a:xfrm flipV="1">
              <a:off x="5737608" y="5194374"/>
              <a:ext cx="569705" cy="569839"/>
            </a:xfrm>
            <a:prstGeom prst="diamond">
              <a:avLst/>
            </a:prstGeom>
            <a:noFill/>
            <a:ln w="12700">
              <a:solidFill>
                <a:srgbClr val="C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8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8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8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8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8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8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1" name="直接连接符 66"/>
            <p:cNvCxnSpPr>
              <a:cxnSpLocks noChangeShapeType="1"/>
            </p:cNvCxnSpPr>
            <p:nvPr/>
          </p:nvCxnSpPr>
          <p:spPr bwMode="auto">
            <a:xfrm>
              <a:off x="5173251" y="4912129"/>
              <a:ext cx="282179" cy="282245"/>
            </a:xfrm>
            <a:prstGeom prst="line">
              <a:avLst/>
            </a:prstGeom>
            <a:noFill/>
            <a:ln w="12700" cap="rnd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直接连接符 67"/>
            <p:cNvCxnSpPr>
              <a:cxnSpLocks noChangeShapeType="1"/>
            </p:cNvCxnSpPr>
            <p:nvPr/>
          </p:nvCxnSpPr>
          <p:spPr bwMode="auto">
            <a:xfrm flipH="1">
              <a:off x="5455430" y="4912129"/>
              <a:ext cx="282179" cy="282245"/>
            </a:xfrm>
            <a:prstGeom prst="line">
              <a:avLst/>
            </a:prstGeom>
            <a:noFill/>
            <a:ln w="12700" cap="rnd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直接连接符 64"/>
            <p:cNvCxnSpPr>
              <a:cxnSpLocks noChangeShapeType="1"/>
            </p:cNvCxnSpPr>
            <p:nvPr/>
          </p:nvCxnSpPr>
          <p:spPr bwMode="auto">
            <a:xfrm>
              <a:off x="5737608" y="4912129"/>
              <a:ext cx="282179" cy="282245"/>
            </a:xfrm>
            <a:prstGeom prst="line">
              <a:avLst/>
            </a:prstGeom>
            <a:noFill/>
            <a:ln w="12700" cap="rnd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接连接符 65"/>
            <p:cNvCxnSpPr>
              <a:cxnSpLocks noChangeShapeType="1"/>
            </p:cNvCxnSpPr>
            <p:nvPr/>
          </p:nvCxnSpPr>
          <p:spPr bwMode="auto">
            <a:xfrm flipH="1">
              <a:off x="6019787" y="4912129"/>
              <a:ext cx="282179" cy="282245"/>
            </a:xfrm>
            <a:prstGeom prst="line">
              <a:avLst/>
            </a:prstGeom>
            <a:noFill/>
            <a:ln w="12700" cap="rnd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连接符 62"/>
            <p:cNvCxnSpPr>
              <a:cxnSpLocks noChangeShapeType="1"/>
            </p:cNvCxnSpPr>
            <p:nvPr/>
          </p:nvCxnSpPr>
          <p:spPr bwMode="auto">
            <a:xfrm>
              <a:off x="6301964" y="4912129"/>
              <a:ext cx="282179" cy="282245"/>
            </a:xfrm>
            <a:prstGeom prst="line">
              <a:avLst/>
            </a:prstGeom>
            <a:noFill/>
            <a:ln w="12700" cap="rnd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连接符 63"/>
            <p:cNvCxnSpPr>
              <a:cxnSpLocks noChangeShapeType="1"/>
            </p:cNvCxnSpPr>
            <p:nvPr/>
          </p:nvCxnSpPr>
          <p:spPr bwMode="auto">
            <a:xfrm flipH="1">
              <a:off x="6584143" y="4912129"/>
              <a:ext cx="282179" cy="282245"/>
            </a:xfrm>
            <a:prstGeom prst="line">
              <a:avLst/>
            </a:prstGeom>
            <a:noFill/>
            <a:ln w="12700" cap="rnd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连接符 56"/>
            <p:cNvCxnSpPr>
              <a:cxnSpLocks noChangeShapeType="1"/>
            </p:cNvCxnSpPr>
            <p:nvPr/>
          </p:nvCxnSpPr>
          <p:spPr bwMode="auto">
            <a:xfrm flipV="1">
              <a:off x="6866321" y="4912129"/>
              <a:ext cx="1457031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连接符 57"/>
            <p:cNvCxnSpPr>
              <a:cxnSpLocks noChangeShapeType="1"/>
            </p:cNvCxnSpPr>
            <p:nvPr/>
          </p:nvCxnSpPr>
          <p:spPr bwMode="auto">
            <a:xfrm>
              <a:off x="-15557347" y="4912129"/>
              <a:ext cx="20730599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434340" cy="883920"/>
          </a:xfrm>
          <a:prstGeom prst="rect">
            <a:avLst/>
          </a:prstGeom>
        </p:spPr>
      </p:pic>
      <p:pic>
        <p:nvPicPr>
          <p:cNvPr id="7" name="图片 6" descr="爱晚红枫-logo-02"/>
          <p:cNvPicPr>
            <a:picLocks noChangeAspect="1"/>
          </p:cNvPicPr>
          <p:nvPr userDrawn="1"/>
        </p:nvPicPr>
        <p:blipFill>
          <a:blip r:embed="rId14"/>
          <a:srcRect t="28559" b="26774"/>
          <a:stretch>
            <a:fillRect/>
          </a:stretch>
        </p:blipFill>
        <p:spPr>
          <a:xfrm>
            <a:off x="10085705" y="248285"/>
            <a:ext cx="1806575" cy="635635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 flipH="1">
            <a:off x="425967" y="901245"/>
            <a:ext cx="11213836" cy="377468"/>
            <a:chOff x="-15557347" y="4912129"/>
            <a:chExt cx="23880699" cy="852084"/>
          </a:xfrm>
        </p:grpSpPr>
        <p:sp>
          <p:nvSpPr>
            <p:cNvPr id="10" name="菱形 58"/>
            <p:cNvSpPr>
              <a:spLocks noChangeArrowheads="1"/>
            </p:cNvSpPr>
            <p:nvPr/>
          </p:nvSpPr>
          <p:spPr bwMode="auto">
            <a:xfrm flipV="1">
              <a:off x="5737608" y="5194374"/>
              <a:ext cx="569705" cy="569839"/>
            </a:xfrm>
            <a:prstGeom prst="diamond">
              <a:avLst/>
            </a:prstGeom>
            <a:noFill/>
            <a:ln w="12700">
              <a:solidFill>
                <a:srgbClr val="C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8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8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8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8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8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8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8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1" name="直接连接符 66"/>
            <p:cNvCxnSpPr>
              <a:cxnSpLocks noChangeShapeType="1"/>
            </p:cNvCxnSpPr>
            <p:nvPr/>
          </p:nvCxnSpPr>
          <p:spPr bwMode="auto">
            <a:xfrm>
              <a:off x="5173251" y="4912129"/>
              <a:ext cx="282179" cy="282245"/>
            </a:xfrm>
            <a:prstGeom prst="line">
              <a:avLst/>
            </a:prstGeom>
            <a:noFill/>
            <a:ln w="12700" cap="rnd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直接连接符 67"/>
            <p:cNvCxnSpPr>
              <a:cxnSpLocks noChangeShapeType="1"/>
            </p:cNvCxnSpPr>
            <p:nvPr/>
          </p:nvCxnSpPr>
          <p:spPr bwMode="auto">
            <a:xfrm flipH="1">
              <a:off x="5455430" y="4912129"/>
              <a:ext cx="282179" cy="282245"/>
            </a:xfrm>
            <a:prstGeom prst="line">
              <a:avLst/>
            </a:prstGeom>
            <a:noFill/>
            <a:ln w="12700" cap="rnd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直接连接符 64"/>
            <p:cNvCxnSpPr>
              <a:cxnSpLocks noChangeShapeType="1"/>
            </p:cNvCxnSpPr>
            <p:nvPr/>
          </p:nvCxnSpPr>
          <p:spPr bwMode="auto">
            <a:xfrm>
              <a:off x="5737608" y="4912129"/>
              <a:ext cx="282179" cy="282245"/>
            </a:xfrm>
            <a:prstGeom prst="line">
              <a:avLst/>
            </a:prstGeom>
            <a:noFill/>
            <a:ln w="12700" cap="rnd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接连接符 65"/>
            <p:cNvCxnSpPr>
              <a:cxnSpLocks noChangeShapeType="1"/>
            </p:cNvCxnSpPr>
            <p:nvPr/>
          </p:nvCxnSpPr>
          <p:spPr bwMode="auto">
            <a:xfrm flipH="1">
              <a:off x="6019787" y="4912129"/>
              <a:ext cx="282179" cy="282245"/>
            </a:xfrm>
            <a:prstGeom prst="line">
              <a:avLst/>
            </a:prstGeom>
            <a:noFill/>
            <a:ln w="12700" cap="rnd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连接符 62"/>
            <p:cNvCxnSpPr>
              <a:cxnSpLocks noChangeShapeType="1"/>
            </p:cNvCxnSpPr>
            <p:nvPr/>
          </p:nvCxnSpPr>
          <p:spPr bwMode="auto">
            <a:xfrm>
              <a:off x="6301964" y="4912129"/>
              <a:ext cx="282179" cy="282245"/>
            </a:xfrm>
            <a:prstGeom prst="line">
              <a:avLst/>
            </a:prstGeom>
            <a:noFill/>
            <a:ln w="12700" cap="rnd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连接符 63"/>
            <p:cNvCxnSpPr>
              <a:cxnSpLocks noChangeShapeType="1"/>
            </p:cNvCxnSpPr>
            <p:nvPr/>
          </p:nvCxnSpPr>
          <p:spPr bwMode="auto">
            <a:xfrm flipH="1">
              <a:off x="6584143" y="4912129"/>
              <a:ext cx="282179" cy="282245"/>
            </a:xfrm>
            <a:prstGeom prst="line">
              <a:avLst/>
            </a:prstGeom>
            <a:noFill/>
            <a:ln w="12700" cap="rnd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连接符 56"/>
            <p:cNvCxnSpPr>
              <a:cxnSpLocks noChangeShapeType="1"/>
            </p:cNvCxnSpPr>
            <p:nvPr/>
          </p:nvCxnSpPr>
          <p:spPr bwMode="auto">
            <a:xfrm flipV="1">
              <a:off x="6866321" y="4912129"/>
              <a:ext cx="1457031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连接符 57"/>
            <p:cNvCxnSpPr>
              <a:cxnSpLocks noChangeShapeType="1"/>
            </p:cNvCxnSpPr>
            <p:nvPr/>
          </p:nvCxnSpPr>
          <p:spPr bwMode="auto">
            <a:xfrm>
              <a:off x="-15557347" y="4912129"/>
              <a:ext cx="20730599" cy="0"/>
            </a:xfrm>
            <a:prstGeom prst="line">
              <a:avLst/>
            </a:prstGeom>
            <a:noFill/>
            <a:ln w="9525" cap="rnd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9.emf"/><Relationship Id="rId4" Type="http://schemas.openxmlformats.org/officeDocument/2006/relationships/package" Target="../embeddings/Workbook1.xlsx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14.emf"/><Relationship Id="rId5" Type="http://schemas.openxmlformats.org/officeDocument/2006/relationships/package" Target="../embeddings/Workbook2.xlsx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7.emf"/><Relationship Id="rId3" Type="http://schemas.openxmlformats.org/officeDocument/2006/relationships/package" Target="../embeddings/Workbook3.xlsx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5"/>
          <p:cNvSpPr/>
          <p:nvPr/>
        </p:nvSpPr>
        <p:spPr>
          <a:xfrm>
            <a:off x="4793615" y="0"/>
            <a:ext cx="7398385" cy="6878320"/>
          </a:xfrm>
          <a:custGeom>
            <a:avLst/>
            <a:gdLst>
              <a:gd name="connsiteX0" fmla="*/ 0 w 5508104"/>
              <a:gd name="connsiteY0" fmla="*/ 5143500 h 5143500"/>
              <a:gd name="connsiteX1" fmla="*/ 1285875 w 5508104"/>
              <a:gd name="connsiteY1" fmla="*/ 0 h 5143500"/>
              <a:gd name="connsiteX2" fmla="*/ 5508104 w 5508104"/>
              <a:gd name="connsiteY2" fmla="*/ 0 h 5143500"/>
              <a:gd name="connsiteX3" fmla="*/ 4222229 w 5508104"/>
              <a:gd name="connsiteY3" fmla="*/ 5143500 h 5143500"/>
              <a:gd name="connsiteX4" fmla="*/ 0 w 5508104"/>
              <a:gd name="connsiteY4" fmla="*/ 5143500 h 5143500"/>
              <a:gd name="connsiteX0-1" fmla="*/ 0 w 5530329"/>
              <a:gd name="connsiteY0-2" fmla="*/ 5143500 h 5143500"/>
              <a:gd name="connsiteX1-3" fmla="*/ 1285875 w 5530329"/>
              <a:gd name="connsiteY1-4" fmla="*/ 0 h 5143500"/>
              <a:gd name="connsiteX2-5" fmla="*/ 5508104 w 5530329"/>
              <a:gd name="connsiteY2-6" fmla="*/ 0 h 5143500"/>
              <a:gd name="connsiteX3-7" fmla="*/ 5530329 w 5530329"/>
              <a:gd name="connsiteY3-8" fmla="*/ 5143500 h 5143500"/>
              <a:gd name="connsiteX4-9" fmla="*/ 0 w 5530329"/>
              <a:gd name="connsiteY4-10" fmla="*/ 514350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30329" h="5143500">
                <a:moveTo>
                  <a:pt x="0" y="5143500"/>
                </a:moveTo>
                <a:lnTo>
                  <a:pt x="1285875" y="0"/>
                </a:lnTo>
                <a:lnTo>
                  <a:pt x="5508104" y="0"/>
                </a:lnTo>
                <a:cubicBezTo>
                  <a:pt x="5515512" y="1714500"/>
                  <a:pt x="5522921" y="3429000"/>
                  <a:pt x="5530329" y="5143500"/>
                </a:cubicBezTo>
                <a:lnTo>
                  <a:pt x="0" y="514350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>
              <a:defRPr/>
            </a:pPr>
            <a:endParaRPr lang="zh-CN" altLang="en-US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6922770" y="927735"/>
            <a:ext cx="4363085" cy="5229860"/>
          </a:xfrm>
          <a:prstGeom prst="rect">
            <a:avLst/>
          </a:prstGeom>
          <a:noFill/>
        </p:spPr>
        <p:txBody>
          <a:bodyPr wrap="square" lIns="91435" tIns="45717" rIns="91435" bIns="45717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河北爱晚红枫集团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2400" b="1" spc="15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</a:t>
            </a:r>
            <a:r>
              <a:rPr lang="en-US" altLang="zh-CN" sz="2400" b="1" spc="150" noProof="1" smtClean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 </a:t>
            </a:r>
            <a:r>
              <a:rPr lang="zh-CN" altLang="en-US" sz="1050" spc="150" noProof="1" smtClean="0">
                <a:latin typeface="Arial" panose="0208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河北爱晚红枫集团</a:t>
            </a:r>
            <a:r>
              <a:rPr lang="en-US" altLang="zh-CN" sz="1050" spc="150" noProof="1">
                <a:latin typeface="Arial" panose="0208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1999</a:t>
            </a:r>
            <a:r>
              <a:rPr lang="zh-CN" altLang="en-US" sz="1050" spc="150" noProof="1">
                <a:latin typeface="Arial" panose="0208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年成立至今，已发展成为一家集</a:t>
            </a:r>
            <a:r>
              <a:rPr lang="zh-CN" altLang="en-US" sz="1050" b="1" spc="150" noProof="1">
                <a:latin typeface="Arial" panose="0208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医疗养老、康养社区、产业互联网、</a:t>
            </a:r>
            <a:r>
              <a:rPr lang="zh-CN" altLang="en-US" sz="1050" b="1" spc="150" dirty="0">
                <a:ea typeface="微软雅黑" panose="020B0503020204020204" charset="-122"/>
                <a:cs typeface="+mn-ea"/>
                <a:sym typeface="微软雅黑" panose="020B0503020204020204" charset="-122"/>
              </a:rPr>
              <a:t>儿童医教、金融资本、</a:t>
            </a:r>
            <a:r>
              <a:rPr lang="zh-CN" altLang="en-US" sz="1050" b="1" spc="150" noProof="1">
                <a:latin typeface="Arial" panose="0208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教育培训、爱心公益</a:t>
            </a:r>
            <a:r>
              <a:rPr lang="zh-CN" altLang="en-US" sz="1050" spc="150" noProof="1">
                <a:latin typeface="Arial" panose="0208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七大业务板块的综合性企业</a:t>
            </a:r>
            <a:r>
              <a:rPr lang="zh-CN" altLang="en-US" sz="1050" spc="150" noProof="1" smtClean="0">
                <a:latin typeface="Arial" panose="0208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。</a:t>
            </a:r>
            <a:endParaRPr lang="en-US" altLang="zh-CN" sz="1050" spc="150" noProof="1" smtClean="0">
              <a:latin typeface="Arial" panose="0208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1050" spc="150" noProof="1">
                <a:latin typeface="Arial" panose="0208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 </a:t>
            </a:r>
            <a:r>
              <a:rPr lang="en-US" altLang="zh-CN" sz="1050" spc="150" noProof="1" smtClean="0">
                <a:latin typeface="Arial" panose="0208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     </a:t>
            </a:r>
            <a:r>
              <a:rPr lang="zh-CN" altLang="en-US" sz="1050" spc="150" noProof="1" smtClean="0">
                <a:latin typeface="Arial" panose="0208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自</a:t>
            </a:r>
            <a:r>
              <a:rPr lang="en-US" altLang="zh-CN" sz="1050" spc="150" noProof="1">
                <a:latin typeface="Arial" panose="0208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2008</a:t>
            </a:r>
            <a:r>
              <a:rPr lang="zh-CN" altLang="en-US" sz="1050" spc="150" noProof="1">
                <a:latin typeface="Arial" panose="0208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年以来，</a:t>
            </a:r>
            <a:r>
              <a:rPr lang="zh-CN" altLang="en-US" sz="1050" spc="150" dirty="0">
                <a:ea typeface="微软雅黑" panose="020B0503020204020204" charset="-122"/>
                <a:cs typeface="+mn-ea"/>
                <a:sym typeface="微软雅黑" panose="020B0503020204020204" charset="-122"/>
              </a:rPr>
              <a:t>集团</a:t>
            </a:r>
            <a:r>
              <a:rPr lang="zh-CN" altLang="en-US" sz="1050" spc="150" noProof="1">
                <a:latin typeface="Arial" panose="0208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聚焦大健康产业，以医养业务为主体，延伸儿童医教业务，带动地产业务向康养社区转型并与金融资本业务相互促进，协同发展，以独特的红枫医养服务模式构建医养产业生态系统及家庭支持网络，利用数字化技术将线上线下业务相结合，逐步向产业互联网企业迈进。实现由“中国医养产业先行者”到“中国医养产业生态缔造者”的跨越</a:t>
            </a:r>
            <a:r>
              <a:rPr lang="zh-CN" altLang="en-US" sz="1050" spc="150" noProof="1" smtClean="0">
                <a:latin typeface="Arial" panose="0208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。</a:t>
            </a:r>
            <a:endParaRPr lang="en-US" altLang="zh-CN" sz="1050" spc="150" noProof="1" smtClean="0">
              <a:latin typeface="Arial" panose="0208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1050" spc="150" noProof="1">
                <a:latin typeface="Arial" panose="0208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 </a:t>
            </a:r>
            <a:r>
              <a:rPr lang="en-US" altLang="zh-CN" sz="1050" spc="150" noProof="1" smtClean="0">
                <a:latin typeface="Arial" panose="0208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    </a:t>
            </a:r>
            <a:r>
              <a:rPr lang="zh-CN" altLang="en-US" sz="1050" b="1" spc="150" noProof="1" smtClean="0">
                <a:latin typeface="Arial" panose="0208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目前</a:t>
            </a:r>
            <a:r>
              <a:rPr lang="zh-CN" altLang="en-US" sz="1050" b="1" spc="150" dirty="0">
                <a:ea typeface="微软雅黑" panose="020B0503020204020204" charset="-122"/>
                <a:cs typeface="+mn-ea"/>
                <a:sym typeface="微软雅黑" panose="020B0503020204020204" charset="-122"/>
              </a:rPr>
              <a:t>河北爱晚红枫集团</a:t>
            </a:r>
            <a:r>
              <a:rPr lang="zh-CN" altLang="en-US" sz="1050" b="1" spc="150" noProof="1">
                <a:latin typeface="Arial" panose="0208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无论是企业规模还是市场影响力，已成为区域医养服务的领先企业。</a:t>
            </a:r>
            <a:endParaRPr lang="zh-CN" altLang="en-US" sz="1050" b="1" spc="150" noProof="1">
              <a:latin typeface="Arial" panose="0208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defRPr/>
            </a:pPr>
            <a:endParaRPr lang="zh-CN" altLang="zh-CN" sz="1400" dirty="0"/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河北爱晚红枫投资集团有限公司</a:t>
            </a:r>
            <a:endParaRPr kumimoji="0" lang="zh-CN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中</a:t>
            </a: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科鸿仁医院管理有限公司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邢台市爱晚红枫医养服务有限公司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邢台爱晚红枫康复医院有限公司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河北爱晚红枫护理院有限公司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邢台爱晚红枫安宁疗护中心</a:t>
            </a:r>
            <a:endParaRPr kumimoji="0" lang="id-ID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邢台市爱晚红枫职业培训学校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... ...</a:t>
            </a:r>
            <a:endParaRPr lang="id-ID" altLang="zh-CN" sz="1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386642" y="4925040"/>
            <a:ext cx="316835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中国医养产业生态缔造者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爱晚红枫-logo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93" y="722630"/>
            <a:ext cx="4202430" cy="42024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31825" y="150495"/>
            <a:ext cx="5472430" cy="737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rgbClr val="2A3246"/>
                </a:solidFill>
                <a:latin typeface="Century Gothic" panose="020B0502020202020204" pitchFamily="34" charset="0"/>
                <a:ea typeface="微软雅黑" panose="020B0503020204020204" charset="-122"/>
                <a:sym typeface="+mn-ea"/>
              </a:rPr>
              <a:t>核心业务之康复</a:t>
            </a:r>
            <a:r>
              <a:rPr lang="zh-CN" altLang="en-US" sz="2800" dirty="0" smtClean="0">
                <a:solidFill>
                  <a:srgbClr val="2A3246"/>
                </a:solidFill>
                <a:latin typeface="Century Gothic" panose="020B0502020202020204" pitchFamily="34" charset="0"/>
                <a:ea typeface="微软雅黑" panose="020B0503020204020204" charset="-122"/>
                <a:sym typeface="+mn-ea"/>
              </a:rPr>
              <a:t>医院</a:t>
            </a:r>
            <a:endParaRPr lang="zh-CN" altLang="en-US" sz="2800" dirty="0">
              <a:solidFill>
                <a:srgbClr val="2A3246"/>
              </a:solidFill>
              <a:latin typeface="Century Gothic" panose="020B0502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600039" y="3881219"/>
            <a:ext cx="4148129" cy="1877792"/>
          </a:xfrm>
          <a:prstGeom prst="rect">
            <a:avLst/>
          </a:prstGeom>
          <a:noFill/>
        </p:spPr>
        <p:txBody>
          <a:bodyPr wrap="square" lIns="81632" tIns="40816" rIns="81632" bIns="40816" rtlCol="0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sz="1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itchFamily="2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050" b="0" dirty="0" smtClean="0">
                <a:solidFill>
                  <a:schemeClr val="tx1"/>
                </a:solidFill>
                <a:effectLst/>
              </a:rPr>
              <a:t>      </a:t>
            </a:r>
            <a:r>
              <a:rPr lang="zh-CN" altLang="en-US" sz="1050" b="0" dirty="0">
                <a:solidFill>
                  <a:schemeClr val="tx1"/>
                </a:solidFill>
                <a:effectLst/>
                <a:cs typeface="+mn-cs"/>
              </a:rPr>
              <a:t>邢台爱晚红枫康复医院位于邢台信都区兴达路与永祥街交叉口，建筑面积</a:t>
            </a:r>
            <a:r>
              <a:rPr lang="en-US" altLang="zh-CN" sz="1050" b="0" dirty="0">
                <a:solidFill>
                  <a:schemeClr val="tx1"/>
                </a:solidFill>
                <a:effectLst/>
                <a:cs typeface="+mn-cs"/>
              </a:rPr>
              <a:t>2.6</a:t>
            </a:r>
            <a:r>
              <a:rPr lang="zh-CN" altLang="en-US" sz="1050" b="0" dirty="0">
                <a:solidFill>
                  <a:schemeClr val="tx1"/>
                </a:solidFill>
                <a:effectLst/>
                <a:cs typeface="+mn-cs"/>
              </a:rPr>
              <a:t>万平方米，一期设置床位</a:t>
            </a:r>
            <a:r>
              <a:rPr lang="en-US" altLang="zh-CN" sz="1050" b="0" dirty="0">
                <a:solidFill>
                  <a:schemeClr val="tx1"/>
                </a:solidFill>
                <a:effectLst/>
                <a:cs typeface="+mn-cs"/>
              </a:rPr>
              <a:t>103</a:t>
            </a:r>
            <a:r>
              <a:rPr lang="zh-CN" altLang="en-US" sz="1050" b="0" dirty="0">
                <a:solidFill>
                  <a:schemeClr val="tx1"/>
                </a:solidFill>
                <a:effectLst/>
                <a:cs typeface="+mn-cs"/>
              </a:rPr>
              <a:t>张，二期设置床位</a:t>
            </a:r>
            <a:r>
              <a:rPr lang="en-US" altLang="zh-CN" sz="1050" b="0" dirty="0">
                <a:solidFill>
                  <a:schemeClr val="tx1"/>
                </a:solidFill>
                <a:effectLst/>
                <a:cs typeface="+mn-cs"/>
              </a:rPr>
              <a:t>300</a:t>
            </a:r>
            <a:r>
              <a:rPr lang="zh-CN" altLang="en-US" sz="1050" b="0" dirty="0">
                <a:solidFill>
                  <a:schemeClr val="tx1"/>
                </a:solidFill>
                <a:effectLst/>
                <a:cs typeface="+mn-cs"/>
              </a:rPr>
              <a:t>张。医院以康复医学科为特色，还设有内科、外科、妇科、中医科、眼科、耳鼻咽喉科、口腔科等临床科室，检验科、超声科、放射科、药剂科等医技科室，是邢台市唯一一所集医疗、康复、教学、科研为一体的二级康复专科医院。</a:t>
            </a:r>
            <a:endParaRPr lang="zh-CN" altLang="en-US" sz="1050" b="0" dirty="0">
              <a:solidFill>
                <a:schemeClr val="tx1"/>
              </a:solidFill>
              <a:effectLst/>
              <a:cs typeface="+mn-cs"/>
            </a:endParaRPr>
          </a:p>
          <a:p>
            <a:pPr>
              <a:lnSpc>
                <a:spcPts val="2000"/>
              </a:lnSpc>
            </a:pPr>
            <a:endParaRPr lang="zh-CN" altLang="en-US" sz="105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1850" y="2387149"/>
            <a:ext cx="2126880" cy="1083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76" y="1322668"/>
            <a:ext cx="2112254" cy="10719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8730" y="1322668"/>
            <a:ext cx="1848323" cy="2148013"/>
          </a:xfrm>
          <a:prstGeom prst="rect">
            <a:avLst/>
          </a:prstGeom>
        </p:spPr>
      </p:pic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257800" y="1504950"/>
          <a:ext cx="5648325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工作表" r:id="rId4" imgW="5830570" imgH="3795395" progId="Excel.Sheet.12">
                  <p:embed/>
                </p:oleObj>
              </mc:Choice>
              <mc:Fallback>
                <p:oleObj name="工作表" r:id="rId4" imgW="5830570" imgH="3795395" progId="Excel.Sheet.12">
                  <p:embed/>
                  <p:pic>
                    <p:nvPicPr>
                      <p:cNvPr id="0" name="图片 104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7800" y="1504950"/>
                        <a:ext cx="5648325" cy="367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9"/>
          <p:cNvSpPr txBox="1"/>
          <p:nvPr/>
        </p:nvSpPr>
        <p:spPr>
          <a:xfrm>
            <a:off x="5425630" y="5311423"/>
            <a:ext cx="4541374" cy="7386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联系电话：</a:t>
            </a:r>
            <a:r>
              <a:rPr lang="en-US" altLang="zh-CN" sz="1050" dirty="0" smtClean="0">
                <a:latin typeface="微软雅黑" panose="020B0503020204020204" charset="-122"/>
                <a:ea typeface="微软雅黑" panose="020B0503020204020204" charset="-122"/>
              </a:rPr>
              <a:t>2292333  19831901060</a:t>
            </a:r>
            <a:endParaRPr lang="en-US" altLang="zh-CN" sz="105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联  系  人：</a:t>
            </a:r>
            <a:r>
              <a:rPr lang="zh-CN" altLang="en-US" sz="1050" dirty="0" smtClean="0">
                <a:latin typeface="微软雅黑" panose="020B0503020204020204" charset="-122"/>
                <a:ea typeface="微软雅黑" panose="020B0503020204020204" charset="-122"/>
              </a:rPr>
              <a:t>白女士        </a:t>
            </a:r>
            <a:endParaRPr lang="en-US" altLang="zh-CN" sz="105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05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地       址：</a:t>
            </a:r>
            <a:r>
              <a:rPr lang="zh-CN" altLang="zh-CN" sz="1050" dirty="0">
                <a:latin typeface="微软雅黑" panose="020B0503020204020204" charset="-122"/>
                <a:ea typeface="微软雅黑" panose="020B0503020204020204" charset="-122"/>
              </a:rPr>
              <a:t>河北省邢台市</a:t>
            </a:r>
            <a:r>
              <a:rPr lang="zh-CN" altLang="zh-CN" sz="1050" dirty="0" smtClean="0">
                <a:latin typeface="微软雅黑" panose="020B0503020204020204" charset="-122"/>
                <a:ea typeface="微软雅黑" panose="020B0503020204020204" charset="-122"/>
              </a:rPr>
              <a:t>信</a:t>
            </a:r>
            <a:r>
              <a:rPr lang="zh-CN" altLang="zh-CN" sz="1050" dirty="0" smtClean="0"/>
              <a:t>都</a:t>
            </a:r>
            <a:r>
              <a:rPr lang="zh-CN" altLang="zh-CN" sz="1050" dirty="0"/>
              <a:t>区兴达路与永祥街交叉口东侧</a:t>
            </a:r>
            <a:r>
              <a:rPr lang="en-US" altLang="zh-CN" sz="1050" dirty="0"/>
              <a:t>659</a:t>
            </a:r>
            <a:r>
              <a:rPr lang="zh-CN" altLang="zh-CN" sz="1050" dirty="0"/>
              <a:t>号</a:t>
            </a:r>
            <a:endParaRPr lang="zh-CN" altLang="zh-CN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21030" y="107950"/>
            <a:ext cx="5970905" cy="737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800" dirty="0">
                <a:solidFill>
                  <a:srgbClr val="2A3246"/>
                </a:solidFill>
                <a:latin typeface="Century Gothic" panose="020B0502020202020204" pitchFamily="34" charset="0"/>
                <a:ea typeface="微软雅黑" panose="020B0503020204020204" charset="-122"/>
                <a:sym typeface="+mn-ea"/>
              </a:rPr>
              <a:t>核心业务之幸福家老年公寓（五星级）</a:t>
            </a:r>
            <a:endParaRPr lang="zh-CN" altLang="en-US" sz="2800" dirty="0">
              <a:solidFill>
                <a:srgbClr val="2A3246"/>
              </a:solidFill>
              <a:latin typeface="Century Gothic" panose="020B0502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05645" y="3619993"/>
            <a:ext cx="3388324" cy="2247793"/>
          </a:xfrm>
          <a:prstGeom prst="rect">
            <a:avLst/>
          </a:prstGeom>
        </p:spPr>
        <p:txBody>
          <a:bodyPr wrap="square" lIns="68578" tIns="34289" rIns="68578" bIns="34289">
            <a:spAutoFit/>
          </a:bodyPr>
          <a:lstStyle/>
          <a:p>
            <a:pPr defTabSz="342900">
              <a:lnSpc>
                <a:spcPts val="2200"/>
              </a:lnSpc>
              <a:defRPr/>
            </a:pPr>
            <a:r>
              <a:rPr lang="zh-CN" altLang="en-US" sz="1000" kern="0" dirty="0" smtClean="0">
                <a:latin typeface="微软雅黑" panose="020B0503020204020204" charset="-122"/>
                <a:ea typeface="微软雅黑" panose="020B0503020204020204" charset="-122"/>
              </a:rPr>
              <a:t>       邢台</a:t>
            </a:r>
            <a:r>
              <a:rPr lang="zh-CN" altLang="en-US" sz="1000" kern="0" dirty="0">
                <a:latin typeface="微软雅黑" panose="020B0503020204020204" charset="-122"/>
                <a:ea typeface="微软雅黑" panose="020B0503020204020204" charset="-122"/>
              </a:rPr>
              <a:t>市爱晚红枫幸福家老年公寓，达活泉畔五星级养老机构。内设二级医疗机构爱晚红枫安宁疗护中心、章村社区卫生服务中心，其中养老床位</a:t>
            </a:r>
            <a:r>
              <a:rPr lang="en-US" altLang="zh-CN" sz="1000" kern="0" dirty="0">
                <a:latin typeface="微软雅黑" panose="020B0503020204020204" charset="-122"/>
                <a:ea typeface="微软雅黑" panose="020B0503020204020204" charset="-122"/>
              </a:rPr>
              <a:t>301</a:t>
            </a:r>
            <a:r>
              <a:rPr lang="zh-CN" altLang="en-US" sz="1000" kern="0" dirty="0">
                <a:latin typeface="微软雅黑" panose="020B0503020204020204" charset="-122"/>
                <a:ea typeface="微软雅黑" panose="020B0503020204020204" charset="-122"/>
              </a:rPr>
              <a:t>张，安宁疗护床位</a:t>
            </a:r>
            <a:r>
              <a:rPr lang="en-US" altLang="zh-CN" sz="1000" kern="0" dirty="0">
                <a:latin typeface="微软雅黑" panose="020B0503020204020204" charset="-122"/>
                <a:ea typeface="微软雅黑" panose="020B0503020204020204" charset="-122"/>
              </a:rPr>
              <a:t>70</a:t>
            </a:r>
            <a:r>
              <a:rPr lang="zh-CN" altLang="en-US" sz="1000" kern="0" dirty="0">
                <a:latin typeface="微软雅黑" panose="020B0503020204020204" charset="-122"/>
                <a:ea typeface="微软雅黑" panose="020B0503020204020204" charset="-122"/>
              </a:rPr>
              <a:t>张。同时与邢台市人民医院、矿务局医院、市三院建立了医联体，形成了独特的“红枫”医、养、康、护、宁五位一体全新的养老服务模式，为机构及周边社区、居家老年人提供服务，积极探索实践医养结合模式。</a:t>
            </a:r>
            <a:endParaRPr lang="zh-CN" altLang="en-US" sz="1000" kern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 defTabSz="342900" fontAlgn="auto">
              <a:lnSpc>
                <a:spcPct val="150000"/>
              </a:lnSpc>
              <a:defRPr/>
            </a:pPr>
            <a:endParaRPr lang="en-US" altLang="zh-CN" sz="1000" kern="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84283" y="1348408"/>
            <a:ext cx="3194102" cy="2049134"/>
            <a:chOff x="109" y="2112"/>
            <a:chExt cx="11224" cy="7735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9" y="2112"/>
              <a:ext cx="5398" cy="3599"/>
            </a:xfrm>
            <a:prstGeom prst="rect">
              <a:avLst/>
            </a:prstGeom>
            <a:noFill/>
            <a:ln w="9525">
              <a:solidFill>
                <a:srgbClr val="FFFFFF">
                  <a:lumMod val="85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9" y="5797"/>
              <a:ext cx="5398" cy="4050"/>
            </a:xfrm>
            <a:prstGeom prst="rect">
              <a:avLst/>
            </a:prstGeom>
            <a:noFill/>
            <a:ln w="9525">
              <a:solidFill>
                <a:srgbClr val="FFFFFF">
                  <a:lumMod val="85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74"/>
            <a:stretch>
              <a:fillRect/>
            </a:stretch>
          </p:blipFill>
          <p:spPr>
            <a:xfrm>
              <a:off x="5668" y="2112"/>
              <a:ext cx="5665" cy="3566"/>
            </a:xfrm>
            <a:prstGeom prst="rect">
              <a:avLst/>
            </a:prstGeom>
            <a:ln>
              <a:solidFill>
                <a:srgbClr val="FFFFFF">
                  <a:lumMod val="85000"/>
                </a:srgbClr>
              </a:solidFill>
            </a:ln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2" y="5775"/>
              <a:ext cx="5664" cy="4054"/>
            </a:xfrm>
            <a:prstGeom prst="rect">
              <a:avLst/>
            </a:prstGeom>
          </p:spPr>
        </p:pic>
      </p:grp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57800" y="1858963"/>
          <a:ext cx="560070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工作表" r:id="rId5" imgW="5781675" imgH="1631950" progId="Excel.Sheet.12">
                  <p:embed/>
                </p:oleObj>
              </mc:Choice>
              <mc:Fallback>
                <p:oleObj name="工作表" r:id="rId5" imgW="5781675" imgH="1631950" progId="Excel.Sheet.12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858963"/>
                        <a:ext cx="5600700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19"/>
          <p:cNvSpPr txBox="1"/>
          <p:nvPr/>
        </p:nvSpPr>
        <p:spPr>
          <a:xfrm>
            <a:off x="5316573" y="4747166"/>
            <a:ext cx="4541374" cy="8194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联系电话：</a:t>
            </a:r>
            <a:r>
              <a:rPr lang="en-US" altLang="zh-CN" sz="1050" dirty="0" smtClean="0">
                <a:latin typeface="微软雅黑" panose="020B0503020204020204" charset="-122"/>
                <a:ea typeface="微软雅黑" panose="020B0503020204020204" charset="-122"/>
              </a:rPr>
              <a:t>2292333  19831901060</a:t>
            </a:r>
            <a:endParaRPr lang="en-US" altLang="zh-CN" sz="105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联  系  人：</a:t>
            </a:r>
            <a:r>
              <a:rPr lang="zh-CN" altLang="en-US" sz="1050" dirty="0" smtClean="0">
                <a:latin typeface="微软雅黑" panose="020B0503020204020204" charset="-122"/>
                <a:ea typeface="微软雅黑" panose="020B0503020204020204" charset="-122"/>
              </a:rPr>
              <a:t>白女士        </a:t>
            </a:r>
            <a:endParaRPr lang="en-US" altLang="zh-CN" sz="105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地       址：</a:t>
            </a:r>
            <a:r>
              <a:rPr lang="zh-CN" altLang="zh-CN" sz="1050" dirty="0">
                <a:latin typeface="微软雅黑" panose="020B0503020204020204" charset="-122"/>
                <a:ea typeface="微软雅黑" panose="020B0503020204020204" charset="-122"/>
              </a:rPr>
              <a:t>河北省邢台市信都区公园东街</a:t>
            </a:r>
            <a:r>
              <a:rPr lang="en-US" altLang="zh-CN" sz="1050" dirty="0">
                <a:latin typeface="微软雅黑" panose="020B0503020204020204" charset="-122"/>
                <a:ea typeface="微软雅黑" panose="020B0503020204020204" charset="-122"/>
              </a:rPr>
              <a:t>238</a:t>
            </a:r>
            <a:r>
              <a:rPr lang="zh-CN" altLang="zh-CN" sz="1050" dirty="0">
                <a:latin typeface="微软雅黑" panose="020B0503020204020204" charset="-122"/>
                <a:ea typeface="微软雅黑" panose="020B0503020204020204" charset="-122"/>
              </a:rPr>
              <a:t>号</a:t>
            </a:r>
            <a:endParaRPr lang="zh-CN" altLang="zh-CN" sz="10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55625" y="147320"/>
            <a:ext cx="6116320" cy="737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800" dirty="0">
                <a:solidFill>
                  <a:srgbClr val="2A3246"/>
                </a:solidFill>
                <a:latin typeface="Century Gothic" panose="020B0502020202020204" pitchFamily="34" charset="0"/>
                <a:ea typeface="微软雅黑" panose="020B0503020204020204" charset="-122"/>
                <a:sym typeface="+mn-ea"/>
              </a:rPr>
              <a:t>核心业务之安宁疗护中心</a:t>
            </a:r>
            <a:endParaRPr lang="zh-CN" altLang="en-US" sz="2800" dirty="0">
              <a:solidFill>
                <a:srgbClr val="2A3246"/>
              </a:solidFill>
              <a:latin typeface="Century Gothic" panose="020B0502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/>
          <a:srcRect l="4272" t="5410" r="4797" b="6960"/>
          <a:stretch>
            <a:fillRect/>
          </a:stretch>
        </p:blipFill>
        <p:spPr>
          <a:xfrm>
            <a:off x="751066" y="1509652"/>
            <a:ext cx="1501826" cy="99755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51065" y="2930323"/>
            <a:ext cx="2763921" cy="4154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国家安宁疗护试点城市试点单位      </a:t>
            </a:r>
            <a:endParaRPr lang="zh-CN" altLang="en-US" sz="105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国内第一家独立设置的安宁疗护中心</a:t>
            </a:r>
            <a:endParaRPr lang="zh-CN" altLang="en-US" sz="105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爱心室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5839" y="1513112"/>
            <a:ext cx="1501826" cy="999578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257800" y="1858963"/>
          <a:ext cx="560070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工作表" r:id="rId3" imgW="5781675" imgH="1631950" progId="Excel.Sheet.12">
                  <p:embed/>
                </p:oleObj>
              </mc:Choice>
              <mc:Fallback>
                <p:oleObj name="工作表" r:id="rId3" imgW="5781675" imgH="1631950" progId="Excel.Shee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858963"/>
                        <a:ext cx="5600700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19"/>
          <p:cNvSpPr txBox="1"/>
          <p:nvPr/>
        </p:nvSpPr>
        <p:spPr>
          <a:xfrm>
            <a:off x="5335478" y="4491968"/>
            <a:ext cx="4541374" cy="8194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联系电话：</a:t>
            </a:r>
            <a:r>
              <a:rPr lang="en-US" altLang="zh-CN" sz="1050" dirty="0" smtClean="0">
                <a:latin typeface="微软雅黑" panose="020B0503020204020204" charset="-122"/>
                <a:ea typeface="微软雅黑" panose="020B0503020204020204" charset="-122"/>
              </a:rPr>
              <a:t>2292333  19831901060</a:t>
            </a:r>
            <a:endParaRPr lang="en-US" altLang="zh-CN" sz="105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联  系  人：</a:t>
            </a:r>
            <a:r>
              <a:rPr lang="zh-CN" altLang="en-US" sz="1050" dirty="0" smtClean="0">
                <a:latin typeface="微软雅黑" panose="020B0503020204020204" charset="-122"/>
                <a:ea typeface="微软雅黑" panose="020B0503020204020204" charset="-122"/>
              </a:rPr>
              <a:t>白女士        </a:t>
            </a:r>
            <a:endParaRPr lang="en-US" altLang="zh-CN" sz="105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地       址：</a:t>
            </a:r>
            <a:r>
              <a:rPr lang="zh-CN" altLang="zh-CN" sz="1050" dirty="0">
                <a:latin typeface="微软雅黑" panose="020B0503020204020204" charset="-122"/>
                <a:ea typeface="微软雅黑" panose="020B0503020204020204" charset="-122"/>
              </a:rPr>
              <a:t>河北省邢台市信都区公园东街</a:t>
            </a:r>
            <a:r>
              <a:rPr lang="en-US" altLang="zh-CN" sz="1050" dirty="0">
                <a:latin typeface="微软雅黑" panose="020B0503020204020204" charset="-122"/>
                <a:ea typeface="微软雅黑" panose="020B0503020204020204" charset="-122"/>
              </a:rPr>
              <a:t>238</a:t>
            </a:r>
            <a:r>
              <a:rPr lang="zh-CN" altLang="zh-CN" sz="1050" dirty="0">
                <a:latin typeface="微软雅黑" panose="020B0503020204020204" charset="-122"/>
                <a:ea typeface="微软雅黑" panose="020B0503020204020204" charset="-122"/>
              </a:rPr>
              <a:t>号</a:t>
            </a:r>
            <a:endParaRPr lang="zh-CN" altLang="zh-CN" sz="10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4098" y="3638292"/>
            <a:ext cx="3589788" cy="1647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050" dirty="0" smtClean="0">
                <a:latin typeface="微软雅黑" panose="020B0503020204020204" charset="-122"/>
                <a:ea typeface="微软雅黑" panose="020B0503020204020204" charset="-122"/>
              </a:rPr>
              <a:t>       邢台</a:t>
            </a:r>
            <a:r>
              <a:rPr lang="zh-CN" altLang="en-US" sz="1050" dirty="0">
                <a:latin typeface="微软雅黑" panose="020B0503020204020204" charset="-122"/>
                <a:ea typeface="微软雅黑" panose="020B0503020204020204" charset="-122"/>
              </a:rPr>
              <a:t>爱晚红枫安宁疗护中心是河北省首家独立设置的安宁疗护中心，是一家以舒缓治疗和临终关怀为主的二级医疗机构，中心设有</a:t>
            </a:r>
            <a:r>
              <a:rPr lang="en-US" altLang="zh-CN" sz="1050" dirty="0">
                <a:latin typeface="微软雅黑" panose="020B0503020204020204" charset="-122"/>
                <a:ea typeface="微软雅黑" panose="020B0503020204020204" charset="-122"/>
              </a:rPr>
              <a:t>70</a:t>
            </a:r>
            <a:r>
              <a:rPr lang="zh-CN" altLang="en-US" sz="1050" dirty="0">
                <a:latin typeface="微软雅黑" panose="020B0503020204020204" charset="-122"/>
                <a:ea typeface="微软雅黑" panose="020B0503020204020204" charset="-122"/>
              </a:rPr>
              <a:t>张床位。环境舒适、安静，设有生活辅助区、临终关怀区、病房区、阳光厅、修心室、沐心室、爱心室、谈心室及办公辅助用房。</a:t>
            </a:r>
            <a:endParaRPr lang="zh-CN" altLang="en-US" sz="10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850390"/>
            <a:ext cx="12192000" cy="37160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3430" y="2277745"/>
            <a:ext cx="10645140" cy="33239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342900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“红枫人”肩负着“让天下老龄人幸福无忧”的使命，</a:t>
            </a:r>
            <a:endParaRPr lang="en-US" altLang="zh-CN" sz="20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342900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笃行为老之事，探索</a:t>
            </a:r>
            <a:r>
              <a:rPr lang="en-US" altLang="zh-CN" sz="20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14</a:t>
            </a: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亿人口老龄化应对之策，</a:t>
            </a:r>
            <a:endParaRPr lang="en-US" altLang="zh-CN" sz="20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342900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以实现由“中国医养产业的先行者”到“中国医养产业生态的缔造者”的伟大愿景。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342900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以爱心、善行、创新、共赢为核心价值观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342900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为人至诚，为业至精，从心出发，同心而行，行止于至善。</a:t>
            </a:r>
            <a:endParaRPr lang="en-US" altLang="zh-CN" sz="20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342900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令红枫四季多彩与众不同。看万山红遍，层林尽染，这就是每一个红枫人孜孜以求的事业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000" b="1" kern="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342900">
              <a:lnSpc>
                <a:spcPct val="150000"/>
              </a:lnSpc>
              <a:defRPr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欢迎加入爱晚红枫集团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01675" y="253365"/>
            <a:ext cx="5237480" cy="988695"/>
          </a:xfrm>
          <a:prstGeom prst="rect">
            <a:avLst/>
          </a:prstGeom>
          <a:noFill/>
        </p:spPr>
        <p:txBody>
          <a:bodyPr wrap="square" lIns="91440" tIns="45720" rIns="91440" bIns="45720" rtlCol="0"/>
          <a:lstStyle/>
          <a:p>
            <a:pPr algn="l">
              <a:lnSpc>
                <a:spcPct val="120000"/>
              </a:lnSpc>
            </a:pPr>
            <a:r>
              <a:rPr sz="2800" spc="300">
                <a:solidFill>
                  <a:schemeClr val="tx1"/>
                </a:solidFill>
                <a:uFillTx/>
                <a:latin typeface="Arial" panose="02080604020202020204" pitchFamily="34" charset="0"/>
                <a:ea typeface="微软雅黑" panose="020B0503020204020204" charset="-122"/>
              </a:rPr>
              <a:t>红枫的事业</a:t>
            </a:r>
            <a:endParaRPr sz="2800" spc="300">
              <a:solidFill>
                <a:schemeClr val="tx1"/>
              </a:solidFill>
              <a:uFillTx/>
              <a:latin typeface="Arial" panose="0208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ADJUSTLAYOUT_ID" val="9"/>
  <p:tag name="KSO_WM_UNIT_COLOR_SCHEME_SHAPE_ID" val="9"/>
  <p:tag name="KSO_WM_UNIT_COLOR_SCHEME_PARENT_PAGE" val="0_1"/>
  <p:tag name="KSO_WM_UNIT_ISCONTENTSTITLE" val="0"/>
  <p:tag name="KSO_WM_UNIT_TEXT_PART_ID" val="1-X"/>
  <p:tag name="KSO_WM_UNIT_TEXT_PART_SIZE" val="49.2*286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1379_1*a*1"/>
  <p:tag name="KSO_WM_TEMPLATE_CATEGORY" val="diagram"/>
  <p:tag name="KSO_WM_TEMPLATE_INDEX" val="20191379"/>
  <p:tag name="KSO_WM_UNIT_LAYERLEVEL" val="1"/>
  <p:tag name="KSO_WM_TAG_VERSION" val="1.0"/>
  <p:tag name="KSO_WM_BEAUTIFY_FLAG" val="#wm#"/>
  <p:tag name="KSO_WM_UNIT_PRESET_TEXT" val="Click add header"/>
  <p:tag name="KSO_WM_UNIT_TEXT_PART_ID_V2" val="a-1-1"/>
  <p:tag name="KSO_WM_UNIT_ISNUMDGMTITLE" val="0"/>
</p:tagLst>
</file>

<file path=ppt/tags/tag2.xml><?xml version="1.0" encoding="utf-8"?>
<p:tagLst xmlns:p="http://schemas.openxmlformats.org/presentationml/2006/main">
  <p:tag name="COMMONDATA" val="eyJoZGlkIjoiMThlNjUyNTIyZWUyNjM4NzYyMjAzMzFjNjMxMDEzMD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DejaVu Sans"/>
        <a:ea typeface="方正书宋_GBK"/>
        <a:cs typeface=""/>
      </a:majorFont>
      <a:minorFont>
        <a:latin typeface="DejaVu Sans"/>
        <a:ea typeface="方正书宋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、综合汇报稿---社区项目介绍---051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1352</Words>
  <Application>WPS 演示</Application>
  <PresentationFormat>自定义</PresentationFormat>
  <Paragraphs>55</Paragraphs>
  <Slides>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26" baseType="lpstr">
      <vt:lpstr>Arial</vt:lpstr>
      <vt:lpstr>宋体</vt:lpstr>
      <vt:lpstr>Wingdings</vt:lpstr>
      <vt:lpstr>DejaVu Sans</vt:lpstr>
      <vt:lpstr>方正书宋_GBK</vt:lpstr>
      <vt:lpstr>DejaVu Sans</vt:lpstr>
      <vt:lpstr>Calibri</vt:lpstr>
      <vt:lpstr>微软雅黑</vt:lpstr>
      <vt:lpstr>方正黑体_GBK</vt:lpstr>
      <vt:lpstr>华文细黑</vt:lpstr>
      <vt:lpstr>Century Gothic</vt:lpstr>
      <vt:lpstr>Noto Naskh Arabic</vt:lpstr>
      <vt:lpstr>汉仪中等线简</vt:lpstr>
      <vt:lpstr>宋体</vt:lpstr>
      <vt:lpstr>Arial Unicode MS</vt:lpstr>
      <vt:lpstr>默认设计模板</vt:lpstr>
      <vt:lpstr>3、综合汇报稿---社区项目介绍---0510</vt:lpstr>
      <vt:lpstr>Office 主题</vt:lpstr>
      <vt:lpstr>Excel.Sheet.12</vt:lpstr>
      <vt:lpstr>Excel.Sheet.12</vt:lpstr>
      <vt:lpstr>Excel.Sheet.12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liuyichen</dc:creator>
  <cp:lastModifiedBy>jyfwzx</cp:lastModifiedBy>
  <cp:revision>117</cp:revision>
  <cp:lastPrinted>2023-02-24T03:43:39Z</cp:lastPrinted>
  <dcterms:created xsi:type="dcterms:W3CDTF">2023-02-24T03:43:39Z</dcterms:created>
  <dcterms:modified xsi:type="dcterms:W3CDTF">2023-02-24T03:43:39Z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2052-11.8.2.1120</vt:lpwstr>
  </property>
  <property fmtid="{D5CDD505-2E9C-101B-9397-08002B2CF9AE}" pid="3" name="KSOSaveFontToCloudKey">
    <vt:lpwstr>326693479_btnclosed</vt:lpwstr>
  </property>
  <property fmtid="{D5CDD505-2E9C-101B-9397-08002B2CF9AE}" pid="4" name="ICV">
    <vt:lpwstr>4220F09107004952A78E5021281B3098</vt:lpwstr>
  </property>
</Properties>
</file>